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9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967" autoAdjust="0"/>
  </p:normalViewPr>
  <p:slideViewPr>
    <p:cSldViewPr>
      <p:cViewPr varScale="1">
        <p:scale>
          <a:sx n="59" d="100"/>
          <a:sy n="59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7752F-C51D-49D9-B2F0-27858A25B4E4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8F8874E1-C561-4367-A574-D714C8E4DD56}">
      <dgm:prSet phldrT="[Text]"/>
      <dgm:spPr/>
      <dgm:t>
        <a:bodyPr/>
        <a:lstStyle/>
        <a:p>
          <a:r>
            <a:rPr lang="en-US" dirty="0" smtClean="0"/>
            <a:t>Source of funds</a:t>
          </a:r>
        </a:p>
        <a:p>
          <a:r>
            <a:rPr lang="en-US" dirty="0" smtClean="0"/>
            <a:t>(Equity &amp; Debt)</a:t>
          </a:r>
          <a:endParaRPr lang="en-IN" dirty="0"/>
        </a:p>
      </dgm:t>
    </dgm:pt>
    <dgm:pt modelId="{289FDD89-2606-494A-9C92-89CAE40505CB}" type="parTrans" cxnId="{1CF140FA-C54D-44B6-ABF6-BF47BAA4839D}">
      <dgm:prSet/>
      <dgm:spPr/>
      <dgm:t>
        <a:bodyPr/>
        <a:lstStyle/>
        <a:p>
          <a:endParaRPr lang="en-IN"/>
        </a:p>
      </dgm:t>
    </dgm:pt>
    <dgm:pt modelId="{25D0A98E-B9FC-4453-8091-07DCF5E0DEB9}" type="sibTrans" cxnId="{1CF140FA-C54D-44B6-ABF6-BF47BAA4839D}">
      <dgm:prSet/>
      <dgm:spPr/>
      <dgm:t>
        <a:bodyPr/>
        <a:lstStyle/>
        <a:p>
          <a:endParaRPr lang="en-IN"/>
        </a:p>
      </dgm:t>
    </dgm:pt>
    <dgm:pt modelId="{C2AB4E86-62B4-46C6-9EB3-5BBB593CF61F}">
      <dgm:prSet phldrT="[Text]" custT="1"/>
      <dgm:spPr/>
      <dgm:t>
        <a:bodyPr/>
        <a:lstStyle/>
        <a:p>
          <a:pPr algn="l"/>
          <a:r>
            <a:rPr lang="en-US" sz="2400" b="1" dirty="0" smtClean="0"/>
            <a:t>Equity</a:t>
          </a:r>
        </a:p>
        <a:p>
          <a:pPr algn="l"/>
          <a:r>
            <a:rPr lang="en-US" sz="1900" dirty="0" smtClean="0"/>
            <a:t>Capital</a:t>
          </a:r>
        </a:p>
        <a:p>
          <a:pPr algn="l"/>
          <a:r>
            <a:rPr lang="en-US" sz="1900" dirty="0" smtClean="0"/>
            <a:t>Retained earnings</a:t>
          </a:r>
        </a:p>
        <a:p>
          <a:pPr algn="l"/>
          <a:r>
            <a:rPr lang="en-US" sz="1900" dirty="0" smtClean="0"/>
            <a:t>Reserves</a:t>
          </a:r>
          <a:endParaRPr lang="en-IN" sz="1900" dirty="0"/>
        </a:p>
      </dgm:t>
    </dgm:pt>
    <dgm:pt modelId="{5C4951BF-5613-43F6-8CBF-038ED12056DA}" type="parTrans" cxnId="{B0C7019F-A13D-49A8-A936-9BFAB20AD09C}">
      <dgm:prSet/>
      <dgm:spPr/>
      <dgm:t>
        <a:bodyPr/>
        <a:lstStyle/>
        <a:p>
          <a:endParaRPr lang="en-IN"/>
        </a:p>
      </dgm:t>
    </dgm:pt>
    <dgm:pt modelId="{320354A6-D183-448D-8CFA-4B9234521516}" type="sibTrans" cxnId="{B0C7019F-A13D-49A8-A936-9BFAB20AD09C}">
      <dgm:prSet/>
      <dgm:spPr/>
      <dgm:t>
        <a:bodyPr/>
        <a:lstStyle/>
        <a:p>
          <a:endParaRPr lang="en-IN"/>
        </a:p>
      </dgm:t>
    </dgm:pt>
    <dgm:pt modelId="{DE75C872-2AB5-41A6-9D96-26221A7C907A}">
      <dgm:prSet phldrT="[Text]" custT="1"/>
      <dgm:spPr/>
      <dgm:t>
        <a:bodyPr/>
        <a:lstStyle/>
        <a:p>
          <a:pPr algn="l"/>
          <a:r>
            <a:rPr lang="en-US" sz="2400" b="1" dirty="0" smtClean="0"/>
            <a:t>Debt/Liabilities </a:t>
          </a:r>
        </a:p>
        <a:p>
          <a:pPr algn="l"/>
          <a:r>
            <a:rPr lang="en-US" sz="1600" dirty="0" smtClean="0"/>
            <a:t>Long term debt</a:t>
          </a:r>
        </a:p>
        <a:p>
          <a:pPr algn="l"/>
          <a:r>
            <a:rPr lang="en-US" sz="1600" dirty="0" smtClean="0"/>
            <a:t>Short term debt</a:t>
          </a:r>
        </a:p>
        <a:p>
          <a:pPr algn="l"/>
          <a:r>
            <a:rPr lang="en-US" sz="1600" dirty="0" smtClean="0"/>
            <a:t>Deposits</a:t>
          </a:r>
        </a:p>
        <a:p>
          <a:pPr algn="l"/>
          <a:r>
            <a:rPr lang="en-US" sz="1600" dirty="0" smtClean="0"/>
            <a:t>Accounts payable</a:t>
          </a:r>
        </a:p>
        <a:p>
          <a:pPr algn="l"/>
          <a:r>
            <a:rPr lang="en-US" sz="1600" dirty="0" smtClean="0"/>
            <a:t>Taxes payable</a:t>
          </a:r>
        </a:p>
        <a:p>
          <a:pPr algn="l"/>
          <a:r>
            <a:rPr lang="en-US" sz="1600" dirty="0" smtClean="0"/>
            <a:t>Provisions</a:t>
          </a:r>
        </a:p>
      </dgm:t>
    </dgm:pt>
    <dgm:pt modelId="{DA6D24D8-75AE-4BD6-B4E2-5BB563FE3557}" type="parTrans" cxnId="{F142EF18-BF17-4025-801D-0580D09A8666}">
      <dgm:prSet/>
      <dgm:spPr/>
      <dgm:t>
        <a:bodyPr/>
        <a:lstStyle/>
        <a:p>
          <a:endParaRPr lang="en-IN"/>
        </a:p>
      </dgm:t>
    </dgm:pt>
    <dgm:pt modelId="{AA1194A4-D53B-43B8-A4AE-2D818CEAA019}" type="sibTrans" cxnId="{F142EF18-BF17-4025-801D-0580D09A8666}">
      <dgm:prSet/>
      <dgm:spPr/>
      <dgm:t>
        <a:bodyPr/>
        <a:lstStyle/>
        <a:p>
          <a:endParaRPr lang="en-IN"/>
        </a:p>
      </dgm:t>
    </dgm:pt>
    <dgm:pt modelId="{B0E9F6EF-4EAF-4296-8A52-778471B13246}">
      <dgm:prSet phldrT="[Text]"/>
      <dgm:spPr/>
      <dgm:t>
        <a:bodyPr/>
        <a:lstStyle/>
        <a:p>
          <a:r>
            <a:rPr lang="en-US" dirty="0" smtClean="0"/>
            <a:t>Use of funds</a:t>
          </a:r>
        </a:p>
        <a:p>
          <a:r>
            <a:rPr lang="en-US" dirty="0" smtClean="0"/>
            <a:t>(Assets)</a:t>
          </a:r>
          <a:endParaRPr lang="en-IN" dirty="0"/>
        </a:p>
      </dgm:t>
    </dgm:pt>
    <dgm:pt modelId="{074AF0B3-6C42-45FE-BDC7-CBA969B2D17C}" type="parTrans" cxnId="{254C4D66-AC82-4661-B584-59379FF733F5}">
      <dgm:prSet/>
      <dgm:spPr/>
      <dgm:t>
        <a:bodyPr/>
        <a:lstStyle/>
        <a:p>
          <a:endParaRPr lang="en-IN"/>
        </a:p>
      </dgm:t>
    </dgm:pt>
    <dgm:pt modelId="{730A06B0-91F5-45FF-B7DC-03A57A542A89}" type="sibTrans" cxnId="{254C4D66-AC82-4661-B584-59379FF733F5}">
      <dgm:prSet/>
      <dgm:spPr/>
      <dgm:t>
        <a:bodyPr/>
        <a:lstStyle/>
        <a:p>
          <a:endParaRPr lang="en-IN"/>
        </a:p>
      </dgm:t>
    </dgm:pt>
    <dgm:pt modelId="{9BE81172-B434-4C8C-8BE3-D69DD983DA9C}">
      <dgm:prSet phldrT="[Text]" custT="1"/>
      <dgm:spPr/>
      <dgm:t>
        <a:bodyPr/>
        <a:lstStyle/>
        <a:p>
          <a:pPr algn="l"/>
          <a:r>
            <a:rPr lang="en-US" sz="2000" b="1" dirty="0" smtClean="0"/>
            <a:t>Fixed assets</a:t>
          </a:r>
        </a:p>
        <a:p>
          <a:pPr algn="l"/>
          <a:r>
            <a:rPr lang="en-US" sz="1600" dirty="0" smtClean="0"/>
            <a:t>Property</a:t>
          </a:r>
        </a:p>
        <a:p>
          <a:pPr algn="l"/>
          <a:r>
            <a:rPr lang="en-US" sz="1600" dirty="0" smtClean="0"/>
            <a:t>Plant &amp; Equipment</a:t>
          </a:r>
        </a:p>
        <a:p>
          <a:pPr algn="l"/>
          <a:r>
            <a:rPr lang="en-US" sz="1600" dirty="0" smtClean="0"/>
            <a:t>Investments </a:t>
          </a:r>
        </a:p>
        <a:p>
          <a:pPr algn="l"/>
          <a:r>
            <a:rPr lang="en-US" sz="1600" dirty="0" smtClean="0"/>
            <a:t>Intangible assets</a:t>
          </a:r>
          <a:endParaRPr lang="en-IN" sz="1600" dirty="0"/>
        </a:p>
      </dgm:t>
    </dgm:pt>
    <dgm:pt modelId="{A6B9ADBB-CD56-4E84-B66C-ADF8A39619BA}" type="parTrans" cxnId="{38EFB52E-E6F2-4473-AAE4-4ADE3D33BE62}">
      <dgm:prSet/>
      <dgm:spPr/>
      <dgm:t>
        <a:bodyPr/>
        <a:lstStyle/>
        <a:p>
          <a:endParaRPr lang="en-IN"/>
        </a:p>
      </dgm:t>
    </dgm:pt>
    <dgm:pt modelId="{882C0BF0-4307-4AE2-9A38-1E77C6CB4C75}" type="sibTrans" cxnId="{38EFB52E-E6F2-4473-AAE4-4ADE3D33BE62}">
      <dgm:prSet/>
      <dgm:spPr/>
      <dgm:t>
        <a:bodyPr/>
        <a:lstStyle/>
        <a:p>
          <a:endParaRPr lang="en-IN"/>
        </a:p>
      </dgm:t>
    </dgm:pt>
    <dgm:pt modelId="{BC770EF9-BEC0-4C80-926E-558876F83EBA}">
      <dgm:prSet phldrT="[Text]"/>
      <dgm:spPr/>
      <dgm:t>
        <a:bodyPr/>
        <a:lstStyle/>
        <a:p>
          <a:pPr algn="l"/>
          <a:r>
            <a:rPr lang="en-US" b="1" dirty="0" smtClean="0"/>
            <a:t>Current assets </a:t>
          </a:r>
        </a:p>
        <a:p>
          <a:pPr algn="l"/>
          <a:r>
            <a:rPr lang="en-US" dirty="0" smtClean="0"/>
            <a:t>Inventories</a:t>
          </a:r>
        </a:p>
        <a:p>
          <a:pPr algn="l"/>
          <a:r>
            <a:rPr lang="en-US" dirty="0" smtClean="0"/>
            <a:t>Accounts receivable</a:t>
          </a:r>
        </a:p>
        <a:p>
          <a:pPr algn="l"/>
          <a:r>
            <a:rPr lang="en-US" dirty="0" smtClean="0"/>
            <a:t>Cash</a:t>
          </a:r>
          <a:endParaRPr lang="en-IN" dirty="0"/>
        </a:p>
      </dgm:t>
    </dgm:pt>
    <dgm:pt modelId="{FCC1A59A-B920-46F2-96F2-0B154FA51E57}" type="parTrans" cxnId="{3DE501DC-1135-4BC5-9FEA-60A894553E3D}">
      <dgm:prSet/>
      <dgm:spPr/>
      <dgm:t>
        <a:bodyPr/>
        <a:lstStyle/>
        <a:p>
          <a:endParaRPr lang="en-IN"/>
        </a:p>
      </dgm:t>
    </dgm:pt>
    <dgm:pt modelId="{66C49B0B-56F9-4BE2-9A4A-1D471115DF0C}" type="sibTrans" cxnId="{3DE501DC-1135-4BC5-9FEA-60A894553E3D}">
      <dgm:prSet/>
      <dgm:spPr/>
      <dgm:t>
        <a:bodyPr/>
        <a:lstStyle/>
        <a:p>
          <a:endParaRPr lang="en-IN"/>
        </a:p>
      </dgm:t>
    </dgm:pt>
    <dgm:pt modelId="{DB03199A-628F-4646-AD66-08216A497FEA}" type="pres">
      <dgm:prSet presAssocID="{D5A7752F-C51D-49D9-B2F0-27858A25B4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EADF3279-7CEB-473C-8F91-F0648250CAC2}" type="pres">
      <dgm:prSet presAssocID="{8F8874E1-C561-4367-A574-D714C8E4DD56}" presName="root" presStyleCnt="0"/>
      <dgm:spPr/>
    </dgm:pt>
    <dgm:pt modelId="{81E1550D-ABFB-4EAE-8E43-7BED01B2FC9B}" type="pres">
      <dgm:prSet presAssocID="{8F8874E1-C561-4367-A574-D714C8E4DD56}" presName="rootComposite" presStyleCnt="0"/>
      <dgm:spPr/>
    </dgm:pt>
    <dgm:pt modelId="{52067EC3-352A-40DB-A5F4-3254BC58F019}" type="pres">
      <dgm:prSet presAssocID="{8F8874E1-C561-4367-A574-D714C8E4DD56}" presName="rootText" presStyleLbl="node1" presStyleIdx="0" presStyleCnt="2"/>
      <dgm:spPr/>
      <dgm:t>
        <a:bodyPr/>
        <a:lstStyle/>
        <a:p>
          <a:endParaRPr lang="en-IN"/>
        </a:p>
      </dgm:t>
    </dgm:pt>
    <dgm:pt modelId="{5358FFF3-8DE7-48C9-8F66-4D91398D0AB1}" type="pres">
      <dgm:prSet presAssocID="{8F8874E1-C561-4367-A574-D714C8E4DD56}" presName="rootConnector" presStyleLbl="node1" presStyleIdx="0" presStyleCnt="2"/>
      <dgm:spPr/>
      <dgm:t>
        <a:bodyPr/>
        <a:lstStyle/>
        <a:p>
          <a:endParaRPr lang="en-IN"/>
        </a:p>
      </dgm:t>
    </dgm:pt>
    <dgm:pt modelId="{C0522F8F-49E8-411C-AF49-B16E03AFFB85}" type="pres">
      <dgm:prSet presAssocID="{8F8874E1-C561-4367-A574-D714C8E4DD56}" presName="childShape" presStyleCnt="0"/>
      <dgm:spPr/>
    </dgm:pt>
    <dgm:pt modelId="{C98C2750-F795-4479-B42B-0455986812AC}" type="pres">
      <dgm:prSet presAssocID="{5C4951BF-5613-43F6-8CBF-038ED12056DA}" presName="Name13" presStyleLbl="parChTrans1D2" presStyleIdx="0" presStyleCnt="4"/>
      <dgm:spPr/>
      <dgm:t>
        <a:bodyPr/>
        <a:lstStyle/>
        <a:p>
          <a:endParaRPr lang="en-IN"/>
        </a:p>
      </dgm:t>
    </dgm:pt>
    <dgm:pt modelId="{206BCC34-44C7-40FB-8AC5-A1AF399598EB}" type="pres">
      <dgm:prSet presAssocID="{C2AB4E86-62B4-46C6-9EB3-5BBB593CF61F}" presName="childText" presStyleLbl="bgAcc1" presStyleIdx="0" presStyleCnt="4" custScaleX="131573" custScaleY="129952" custLinFactNeighborX="126" custLinFactNeighborY="-1115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6A55317-465D-4F9E-B806-940611DA8751}" type="pres">
      <dgm:prSet presAssocID="{DA6D24D8-75AE-4BD6-B4E2-5BB563FE3557}" presName="Name13" presStyleLbl="parChTrans1D2" presStyleIdx="1" presStyleCnt="4"/>
      <dgm:spPr/>
      <dgm:t>
        <a:bodyPr/>
        <a:lstStyle/>
        <a:p>
          <a:endParaRPr lang="en-IN"/>
        </a:p>
      </dgm:t>
    </dgm:pt>
    <dgm:pt modelId="{5EEFCCCC-7946-4F3F-8083-7AAE80827B93}" type="pres">
      <dgm:prSet presAssocID="{DE75C872-2AB5-41A6-9D96-26221A7C907A}" presName="childText" presStyleLbl="bgAcc1" presStyleIdx="1" presStyleCnt="4" custScaleX="132207" custScaleY="20689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10F0A68-8534-4521-A3C1-327C69378B04}" type="pres">
      <dgm:prSet presAssocID="{B0E9F6EF-4EAF-4296-8A52-778471B13246}" presName="root" presStyleCnt="0"/>
      <dgm:spPr/>
    </dgm:pt>
    <dgm:pt modelId="{77116298-B68E-482F-BA68-C37C60470BE6}" type="pres">
      <dgm:prSet presAssocID="{B0E9F6EF-4EAF-4296-8A52-778471B13246}" presName="rootComposite" presStyleCnt="0"/>
      <dgm:spPr/>
    </dgm:pt>
    <dgm:pt modelId="{36FBB91E-72E3-4243-BD4A-D93FBDA25C03}" type="pres">
      <dgm:prSet presAssocID="{B0E9F6EF-4EAF-4296-8A52-778471B13246}" presName="rootText" presStyleLbl="node1" presStyleIdx="1" presStyleCnt="2"/>
      <dgm:spPr/>
      <dgm:t>
        <a:bodyPr/>
        <a:lstStyle/>
        <a:p>
          <a:endParaRPr lang="en-IN"/>
        </a:p>
      </dgm:t>
    </dgm:pt>
    <dgm:pt modelId="{6FCEE9CE-726A-44E0-8060-CDB72A72A7D7}" type="pres">
      <dgm:prSet presAssocID="{B0E9F6EF-4EAF-4296-8A52-778471B13246}" presName="rootConnector" presStyleLbl="node1" presStyleIdx="1" presStyleCnt="2"/>
      <dgm:spPr/>
      <dgm:t>
        <a:bodyPr/>
        <a:lstStyle/>
        <a:p>
          <a:endParaRPr lang="en-IN"/>
        </a:p>
      </dgm:t>
    </dgm:pt>
    <dgm:pt modelId="{11EFC95F-A1D4-4B5A-962B-6969EC62D8D3}" type="pres">
      <dgm:prSet presAssocID="{B0E9F6EF-4EAF-4296-8A52-778471B13246}" presName="childShape" presStyleCnt="0"/>
      <dgm:spPr/>
    </dgm:pt>
    <dgm:pt modelId="{637AAFC1-CD0E-4F8E-910C-FB0B4A299C50}" type="pres">
      <dgm:prSet presAssocID="{A6B9ADBB-CD56-4E84-B66C-ADF8A39619BA}" presName="Name13" presStyleLbl="parChTrans1D2" presStyleIdx="2" presStyleCnt="4"/>
      <dgm:spPr/>
      <dgm:t>
        <a:bodyPr/>
        <a:lstStyle/>
        <a:p>
          <a:endParaRPr lang="en-IN"/>
        </a:p>
      </dgm:t>
    </dgm:pt>
    <dgm:pt modelId="{821132E1-EE45-42C0-9966-63DF49C6D0CC}" type="pres">
      <dgm:prSet presAssocID="{9BE81172-B434-4C8C-8BE3-D69DD983DA9C}" presName="childText" presStyleLbl="bgAcc1" presStyleIdx="2" presStyleCnt="4" custScaleX="124693" custScaleY="141258" custLinFactNeighborX="2912" custLinFactNeighborY="-1379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F4E6F13-8DE3-4468-B6B9-B90E2BD7F1FF}" type="pres">
      <dgm:prSet presAssocID="{FCC1A59A-B920-46F2-96F2-0B154FA51E57}" presName="Name13" presStyleLbl="parChTrans1D2" presStyleIdx="3" presStyleCnt="4"/>
      <dgm:spPr/>
      <dgm:t>
        <a:bodyPr/>
        <a:lstStyle/>
        <a:p>
          <a:endParaRPr lang="en-IN"/>
        </a:p>
      </dgm:t>
    </dgm:pt>
    <dgm:pt modelId="{6F931CB6-74BD-48AF-B457-3E5620CECB0E}" type="pres">
      <dgm:prSet presAssocID="{BC770EF9-BEC0-4C80-926E-558876F83EBA}" presName="childText" presStyleLbl="bgAcc1" presStyleIdx="3" presStyleCnt="4" custScaleX="124693" custScaleY="1695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697751-EDB2-4E7D-842F-833BEA690C1E}" type="presOf" srcId="{FCC1A59A-B920-46F2-96F2-0B154FA51E57}" destId="{4F4E6F13-8DE3-4468-B6B9-B90E2BD7F1FF}" srcOrd="0" destOrd="0" presId="urn:microsoft.com/office/officeart/2005/8/layout/hierarchy3"/>
    <dgm:cxn modelId="{3DE501DC-1135-4BC5-9FEA-60A894553E3D}" srcId="{B0E9F6EF-4EAF-4296-8A52-778471B13246}" destId="{BC770EF9-BEC0-4C80-926E-558876F83EBA}" srcOrd="1" destOrd="0" parTransId="{FCC1A59A-B920-46F2-96F2-0B154FA51E57}" sibTransId="{66C49B0B-56F9-4BE2-9A4A-1D471115DF0C}"/>
    <dgm:cxn modelId="{1CF140FA-C54D-44B6-ABF6-BF47BAA4839D}" srcId="{D5A7752F-C51D-49D9-B2F0-27858A25B4E4}" destId="{8F8874E1-C561-4367-A574-D714C8E4DD56}" srcOrd="0" destOrd="0" parTransId="{289FDD89-2606-494A-9C92-89CAE40505CB}" sibTransId="{25D0A98E-B9FC-4453-8091-07DCF5E0DEB9}"/>
    <dgm:cxn modelId="{310A0618-6DE5-4879-B21F-ECE706B8E7C7}" type="presOf" srcId="{B0E9F6EF-4EAF-4296-8A52-778471B13246}" destId="{6FCEE9CE-726A-44E0-8060-CDB72A72A7D7}" srcOrd="1" destOrd="0" presId="urn:microsoft.com/office/officeart/2005/8/layout/hierarchy3"/>
    <dgm:cxn modelId="{13DCC02F-4AA2-4692-AFFF-CF303E09653C}" type="presOf" srcId="{DA6D24D8-75AE-4BD6-B4E2-5BB563FE3557}" destId="{16A55317-465D-4F9E-B806-940611DA8751}" srcOrd="0" destOrd="0" presId="urn:microsoft.com/office/officeart/2005/8/layout/hierarchy3"/>
    <dgm:cxn modelId="{E4B65314-63DE-4787-A5B0-E2E5B9BE0656}" type="presOf" srcId="{B0E9F6EF-4EAF-4296-8A52-778471B13246}" destId="{36FBB91E-72E3-4243-BD4A-D93FBDA25C03}" srcOrd="0" destOrd="0" presId="urn:microsoft.com/office/officeart/2005/8/layout/hierarchy3"/>
    <dgm:cxn modelId="{0D72FA19-0C53-4F93-AC94-AA160B9FB8E2}" type="presOf" srcId="{BC770EF9-BEC0-4C80-926E-558876F83EBA}" destId="{6F931CB6-74BD-48AF-B457-3E5620CECB0E}" srcOrd="0" destOrd="0" presId="urn:microsoft.com/office/officeart/2005/8/layout/hierarchy3"/>
    <dgm:cxn modelId="{42E73F25-33A9-45FE-8BE2-86D3FB0B4088}" type="presOf" srcId="{8F8874E1-C561-4367-A574-D714C8E4DD56}" destId="{5358FFF3-8DE7-48C9-8F66-4D91398D0AB1}" srcOrd="1" destOrd="0" presId="urn:microsoft.com/office/officeart/2005/8/layout/hierarchy3"/>
    <dgm:cxn modelId="{4A9BE793-AF2A-4555-98D9-9DB9783914AD}" type="presOf" srcId="{8F8874E1-C561-4367-A574-D714C8E4DD56}" destId="{52067EC3-352A-40DB-A5F4-3254BC58F019}" srcOrd="0" destOrd="0" presId="urn:microsoft.com/office/officeart/2005/8/layout/hierarchy3"/>
    <dgm:cxn modelId="{B0C7019F-A13D-49A8-A936-9BFAB20AD09C}" srcId="{8F8874E1-C561-4367-A574-D714C8E4DD56}" destId="{C2AB4E86-62B4-46C6-9EB3-5BBB593CF61F}" srcOrd="0" destOrd="0" parTransId="{5C4951BF-5613-43F6-8CBF-038ED12056DA}" sibTransId="{320354A6-D183-448D-8CFA-4B9234521516}"/>
    <dgm:cxn modelId="{38EFB52E-E6F2-4473-AAE4-4ADE3D33BE62}" srcId="{B0E9F6EF-4EAF-4296-8A52-778471B13246}" destId="{9BE81172-B434-4C8C-8BE3-D69DD983DA9C}" srcOrd="0" destOrd="0" parTransId="{A6B9ADBB-CD56-4E84-B66C-ADF8A39619BA}" sibTransId="{882C0BF0-4307-4AE2-9A38-1E77C6CB4C75}"/>
    <dgm:cxn modelId="{27FFDA08-9287-4A39-AB84-573A7A44B9E9}" type="presOf" srcId="{C2AB4E86-62B4-46C6-9EB3-5BBB593CF61F}" destId="{206BCC34-44C7-40FB-8AC5-A1AF399598EB}" srcOrd="0" destOrd="0" presId="urn:microsoft.com/office/officeart/2005/8/layout/hierarchy3"/>
    <dgm:cxn modelId="{C238061E-51D8-4EA9-8C8E-CD46BE3E67D6}" type="presOf" srcId="{D5A7752F-C51D-49D9-B2F0-27858A25B4E4}" destId="{DB03199A-628F-4646-AD66-08216A497FEA}" srcOrd="0" destOrd="0" presId="urn:microsoft.com/office/officeart/2005/8/layout/hierarchy3"/>
    <dgm:cxn modelId="{9736E008-E754-4EB9-8A19-A0327F282A39}" type="presOf" srcId="{9BE81172-B434-4C8C-8BE3-D69DD983DA9C}" destId="{821132E1-EE45-42C0-9966-63DF49C6D0CC}" srcOrd="0" destOrd="0" presId="urn:microsoft.com/office/officeart/2005/8/layout/hierarchy3"/>
    <dgm:cxn modelId="{420ED647-6649-49A7-9B3E-F273E3105C4A}" type="presOf" srcId="{A6B9ADBB-CD56-4E84-B66C-ADF8A39619BA}" destId="{637AAFC1-CD0E-4F8E-910C-FB0B4A299C50}" srcOrd="0" destOrd="0" presId="urn:microsoft.com/office/officeart/2005/8/layout/hierarchy3"/>
    <dgm:cxn modelId="{5E943F91-C400-420C-8D77-431686696426}" type="presOf" srcId="{DE75C872-2AB5-41A6-9D96-26221A7C907A}" destId="{5EEFCCCC-7946-4F3F-8083-7AAE80827B93}" srcOrd="0" destOrd="0" presId="urn:microsoft.com/office/officeart/2005/8/layout/hierarchy3"/>
    <dgm:cxn modelId="{F142EF18-BF17-4025-801D-0580D09A8666}" srcId="{8F8874E1-C561-4367-A574-D714C8E4DD56}" destId="{DE75C872-2AB5-41A6-9D96-26221A7C907A}" srcOrd="1" destOrd="0" parTransId="{DA6D24D8-75AE-4BD6-B4E2-5BB563FE3557}" sibTransId="{AA1194A4-D53B-43B8-A4AE-2D818CEAA019}"/>
    <dgm:cxn modelId="{8CDC5F54-C67A-4702-A756-4C197FB7B631}" type="presOf" srcId="{5C4951BF-5613-43F6-8CBF-038ED12056DA}" destId="{C98C2750-F795-4479-B42B-0455986812AC}" srcOrd="0" destOrd="0" presId="urn:microsoft.com/office/officeart/2005/8/layout/hierarchy3"/>
    <dgm:cxn modelId="{254C4D66-AC82-4661-B584-59379FF733F5}" srcId="{D5A7752F-C51D-49D9-B2F0-27858A25B4E4}" destId="{B0E9F6EF-4EAF-4296-8A52-778471B13246}" srcOrd="1" destOrd="0" parTransId="{074AF0B3-6C42-45FE-BDC7-CBA969B2D17C}" sibTransId="{730A06B0-91F5-45FF-B7DC-03A57A542A89}"/>
    <dgm:cxn modelId="{4B0C8FF4-D28C-46BC-BF95-3B65BD9684D5}" type="presParOf" srcId="{DB03199A-628F-4646-AD66-08216A497FEA}" destId="{EADF3279-7CEB-473C-8F91-F0648250CAC2}" srcOrd="0" destOrd="0" presId="urn:microsoft.com/office/officeart/2005/8/layout/hierarchy3"/>
    <dgm:cxn modelId="{A873B597-125E-45A0-9694-7D7104CC583A}" type="presParOf" srcId="{EADF3279-7CEB-473C-8F91-F0648250CAC2}" destId="{81E1550D-ABFB-4EAE-8E43-7BED01B2FC9B}" srcOrd="0" destOrd="0" presId="urn:microsoft.com/office/officeart/2005/8/layout/hierarchy3"/>
    <dgm:cxn modelId="{593F1267-B674-4963-BBB2-542EA95DDE5C}" type="presParOf" srcId="{81E1550D-ABFB-4EAE-8E43-7BED01B2FC9B}" destId="{52067EC3-352A-40DB-A5F4-3254BC58F019}" srcOrd="0" destOrd="0" presId="urn:microsoft.com/office/officeart/2005/8/layout/hierarchy3"/>
    <dgm:cxn modelId="{14AB360B-94F7-4626-BCF9-0A6B209690F7}" type="presParOf" srcId="{81E1550D-ABFB-4EAE-8E43-7BED01B2FC9B}" destId="{5358FFF3-8DE7-48C9-8F66-4D91398D0AB1}" srcOrd="1" destOrd="0" presId="urn:microsoft.com/office/officeart/2005/8/layout/hierarchy3"/>
    <dgm:cxn modelId="{05B521C6-3E1E-476B-A1C6-99E2F0869CD7}" type="presParOf" srcId="{EADF3279-7CEB-473C-8F91-F0648250CAC2}" destId="{C0522F8F-49E8-411C-AF49-B16E03AFFB85}" srcOrd="1" destOrd="0" presId="urn:microsoft.com/office/officeart/2005/8/layout/hierarchy3"/>
    <dgm:cxn modelId="{5904BE2A-A004-48BE-9CDD-CFB215B6AFD5}" type="presParOf" srcId="{C0522F8F-49E8-411C-AF49-B16E03AFFB85}" destId="{C98C2750-F795-4479-B42B-0455986812AC}" srcOrd="0" destOrd="0" presId="urn:microsoft.com/office/officeart/2005/8/layout/hierarchy3"/>
    <dgm:cxn modelId="{2C3CA4E8-2D2B-4A43-93B4-33290CA10E68}" type="presParOf" srcId="{C0522F8F-49E8-411C-AF49-B16E03AFFB85}" destId="{206BCC34-44C7-40FB-8AC5-A1AF399598EB}" srcOrd="1" destOrd="0" presId="urn:microsoft.com/office/officeart/2005/8/layout/hierarchy3"/>
    <dgm:cxn modelId="{74D17F69-5523-46E4-8310-CD30E6583472}" type="presParOf" srcId="{C0522F8F-49E8-411C-AF49-B16E03AFFB85}" destId="{16A55317-465D-4F9E-B806-940611DA8751}" srcOrd="2" destOrd="0" presId="urn:microsoft.com/office/officeart/2005/8/layout/hierarchy3"/>
    <dgm:cxn modelId="{ECCFBDC1-E40E-482F-8B37-A8BFEACCA011}" type="presParOf" srcId="{C0522F8F-49E8-411C-AF49-B16E03AFFB85}" destId="{5EEFCCCC-7946-4F3F-8083-7AAE80827B93}" srcOrd="3" destOrd="0" presId="urn:microsoft.com/office/officeart/2005/8/layout/hierarchy3"/>
    <dgm:cxn modelId="{BEBA155D-FD66-4A3D-A815-122DF5A89990}" type="presParOf" srcId="{DB03199A-628F-4646-AD66-08216A497FEA}" destId="{C10F0A68-8534-4521-A3C1-327C69378B04}" srcOrd="1" destOrd="0" presId="urn:microsoft.com/office/officeart/2005/8/layout/hierarchy3"/>
    <dgm:cxn modelId="{67B3B957-6670-4982-BD3F-905EE570449D}" type="presParOf" srcId="{C10F0A68-8534-4521-A3C1-327C69378B04}" destId="{77116298-B68E-482F-BA68-C37C60470BE6}" srcOrd="0" destOrd="0" presId="urn:microsoft.com/office/officeart/2005/8/layout/hierarchy3"/>
    <dgm:cxn modelId="{13F33FF0-37F2-43F6-8CBB-6AED4CC41B1B}" type="presParOf" srcId="{77116298-B68E-482F-BA68-C37C60470BE6}" destId="{36FBB91E-72E3-4243-BD4A-D93FBDA25C03}" srcOrd="0" destOrd="0" presId="urn:microsoft.com/office/officeart/2005/8/layout/hierarchy3"/>
    <dgm:cxn modelId="{43C57074-3969-4D1F-BCE8-F7E4E514A3DD}" type="presParOf" srcId="{77116298-B68E-482F-BA68-C37C60470BE6}" destId="{6FCEE9CE-726A-44E0-8060-CDB72A72A7D7}" srcOrd="1" destOrd="0" presId="urn:microsoft.com/office/officeart/2005/8/layout/hierarchy3"/>
    <dgm:cxn modelId="{DD457F28-57DB-48BA-9DB9-5AD8188D6328}" type="presParOf" srcId="{C10F0A68-8534-4521-A3C1-327C69378B04}" destId="{11EFC95F-A1D4-4B5A-962B-6969EC62D8D3}" srcOrd="1" destOrd="0" presId="urn:microsoft.com/office/officeart/2005/8/layout/hierarchy3"/>
    <dgm:cxn modelId="{F9AAC652-3505-497F-8B56-5C4FE0742BC6}" type="presParOf" srcId="{11EFC95F-A1D4-4B5A-962B-6969EC62D8D3}" destId="{637AAFC1-CD0E-4F8E-910C-FB0B4A299C50}" srcOrd="0" destOrd="0" presId="urn:microsoft.com/office/officeart/2005/8/layout/hierarchy3"/>
    <dgm:cxn modelId="{336DD7C7-516C-4B96-ADF4-9C435A1EE94B}" type="presParOf" srcId="{11EFC95F-A1D4-4B5A-962B-6969EC62D8D3}" destId="{821132E1-EE45-42C0-9966-63DF49C6D0CC}" srcOrd="1" destOrd="0" presId="urn:microsoft.com/office/officeart/2005/8/layout/hierarchy3"/>
    <dgm:cxn modelId="{9D6ED333-496F-495F-A46D-E949A2A1A2C6}" type="presParOf" srcId="{11EFC95F-A1D4-4B5A-962B-6969EC62D8D3}" destId="{4F4E6F13-8DE3-4468-B6B9-B90E2BD7F1FF}" srcOrd="2" destOrd="0" presId="urn:microsoft.com/office/officeart/2005/8/layout/hierarchy3"/>
    <dgm:cxn modelId="{58BF72E6-9403-4DAB-9AF4-B45718ACC4F4}" type="presParOf" srcId="{11EFC95F-A1D4-4B5A-962B-6969EC62D8D3}" destId="{6F931CB6-74BD-48AF-B457-3E5620CECB0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67EC3-352A-40DB-A5F4-3254BC58F019}">
      <dsp:nvSpPr>
        <dsp:cNvPr id="0" name=""/>
        <dsp:cNvSpPr/>
      </dsp:nvSpPr>
      <dsp:spPr>
        <a:xfrm>
          <a:off x="1637366" y="583"/>
          <a:ext cx="2190750" cy="10953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Source of funds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(Equity &amp; Debt)</a:t>
          </a:r>
          <a:endParaRPr lang="en-IN" sz="2500" kern="1200" dirty="0"/>
        </a:p>
      </dsp:txBody>
      <dsp:txXfrm>
        <a:off x="1669448" y="32665"/>
        <a:ext cx="2126586" cy="1031211"/>
      </dsp:txXfrm>
    </dsp:sp>
    <dsp:sp modelId="{C98C2750-F795-4479-B42B-0455986812AC}">
      <dsp:nvSpPr>
        <dsp:cNvPr id="0" name=""/>
        <dsp:cNvSpPr/>
      </dsp:nvSpPr>
      <dsp:spPr>
        <a:xfrm>
          <a:off x="1856441" y="1095958"/>
          <a:ext cx="221283" cy="863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418"/>
              </a:lnTo>
              <a:lnTo>
                <a:pt x="221283" y="86341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BCC34-44C7-40FB-8AC5-A1AF399598EB}">
      <dsp:nvSpPr>
        <dsp:cNvPr id="0" name=""/>
        <dsp:cNvSpPr/>
      </dsp:nvSpPr>
      <dsp:spPr>
        <a:xfrm>
          <a:off x="2077724" y="1247645"/>
          <a:ext cx="2305948" cy="1423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Equity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Capital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Retained earnings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Reserves</a:t>
          </a:r>
          <a:endParaRPr lang="en-IN" sz="1900" kern="1200" dirty="0"/>
        </a:p>
      </dsp:txBody>
      <dsp:txXfrm>
        <a:off x="2119416" y="1289337"/>
        <a:ext cx="2222564" cy="1340077"/>
      </dsp:txXfrm>
    </dsp:sp>
    <dsp:sp modelId="{16A55317-465D-4F9E-B806-940611DA8751}">
      <dsp:nvSpPr>
        <dsp:cNvPr id="0" name=""/>
        <dsp:cNvSpPr/>
      </dsp:nvSpPr>
      <dsp:spPr>
        <a:xfrm>
          <a:off x="1856441" y="1095958"/>
          <a:ext cx="219075" cy="3104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4303"/>
              </a:lnTo>
              <a:lnTo>
                <a:pt x="219075" y="31043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FCCCC-7946-4F3F-8083-7AAE80827B93}">
      <dsp:nvSpPr>
        <dsp:cNvPr id="0" name=""/>
        <dsp:cNvSpPr/>
      </dsp:nvSpPr>
      <dsp:spPr>
        <a:xfrm>
          <a:off x="2075516" y="3067107"/>
          <a:ext cx="2317059" cy="2266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Debt/Liabilities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Long term debt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Short term debt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Deposits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Accounts payable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Taxes payable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Provisions</a:t>
          </a:r>
        </a:p>
      </dsp:txBody>
      <dsp:txXfrm>
        <a:off x="2141894" y="3133485"/>
        <a:ext cx="2184303" cy="2133552"/>
      </dsp:txXfrm>
    </dsp:sp>
    <dsp:sp modelId="{36FBB91E-72E3-4243-BD4A-D93FBDA25C03}">
      <dsp:nvSpPr>
        <dsp:cNvPr id="0" name=""/>
        <dsp:cNvSpPr/>
      </dsp:nvSpPr>
      <dsp:spPr>
        <a:xfrm>
          <a:off x="4502113" y="583"/>
          <a:ext cx="2190750" cy="10953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Use of funds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(Assets)</a:t>
          </a:r>
          <a:endParaRPr lang="en-IN" sz="2500" kern="1200" dirty="0"/>
        </a:p>
      </dsp:txBody>
      <dsp:txXfrm>
        <a:off x="4534195" y="32665"/>
        <a:ext cx="2126586" cy="1031211"/>
      </dsp:txXfrm>
    </dsp:sp>
    <dsp:sp modelId="{637AAFC1-CD0E-4F8E-910C-FB0B4A299C50}">
      <dsp:nvSpPr>
        <dsp:cNvPr id="0" name=""/>
        <dsp:cNvSpPr/>
      </dsp:nvSpPr>
      <dsp:spPr>
        <a:xfrm>
          <a:off x="4721188" y="1095958"/>
          <a:ext cx="270110" cy="896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400"/>
              </a:lnTo>
              <a:lnTo>
                <a:pt x="270110" y="89640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132E1-EE45-42C0-9966-63DF49C6D0CC}">
      <dsp:nvSpPr>
        <dsp:cNvPr id="0" name=""/>
        <dsp:cNvSpPr/>
      </dsp:nvSpPr>
      <dsp:spPr>
        <a:xfrm>
          <a:off x="4991299" y="1218706"/>
          <a:ext cx="2185369" cy="1547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Fixed assets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Property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Plant &amp; Equipment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Investments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Intangible assets</a:t>
          </a:r>
          <a:endParaRPr lang="en-IN" sz="1600" kern="1200" dirty="0"/>
        </a:p>
      </dsp:txBody>
      <dsp:txXfrm>
        <a:off x="5036618" y="1264025"/>
        <a:ext cx="2094731" cy="1456666"/>
      </dsp:txXfrm>
    </dsp:sp>
    <dsp:sp modelId="{4F4E6F13-8DE3-4468-B6B9-B90E2BD7F1FF}">
      <dsp:nvSpPr>
        <dsp:cNvPr id="0" name=""/>
        <dsp:cNvSpPr/>
      </dsp:nvSpPr>
      <dsp:spPr>
        <a:xfrm>
          <a:off x="4721188" y="1095958"/>
          <a:ext cx="219075" cy="3023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3810"/>
              </a:lnTo>
              <a:lnTo>
                <a:pt x="219075" y="30238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31CB6-74BD-48AF-B457-3E5620CECB0E}">
      <dsp:nvSpPr>
        <dsp:cNvPr id="0" name=""/>
        <dsp:cNvSpPr/>
      </dsp:nvSpPr>
      <dsp:spPr>
        <a:xfrm>
          <a:off x="4940263" y="3190950"/>
          <a:ext cx="2185369" cy="18576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Current assets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Inventories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Accounts receivable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Cash</a:t>
          </a:r>
          <a:endParaRPr lang="en-IN" sz="1900" kern="1200" dirty="0"/>
        </a:p>
      </dsp:txBody>
      <dsp:txXfrm>
        <a:off x="4994671" y="3245358"/>
        <a:ext cx="2076553" cy="1748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92381-7A22-4265-812B-884D753A6814}" type="datetimeFigureOut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71EAD-03D0-4F12-92A5-E2233E1405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178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DEDB0-20ED-4F9B-8123-83AA3E895705}" type="datetimeFigureOut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DD44D-A89D-447C-91FF-B343F6DF68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81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4C44-A4C3-4687-98B0-D140D9F73F27}" type="datetime1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82DC-3ADA-4EFC-90E4-0F3C3A40F3CB}" type="datetime1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0F54B-56A0-4609-819F-DF9846182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0" y="6457250"/>
            <a:ext cx="880750" cy="365125"/>
          </a:xfrm>
        </p:spPr>
        <p:txBody>
          <a:bodyPr/>
          <a:lstStyle/>
          <a:p>
            <a:fld id="{9B219054-F9A8-434D-A71D-F1EF237A9082}" type="datetime1">
              <a:rPr lang="en-US" smtClean="0"/>
              <a:pPr/>
              <a:t>09/Jul/2015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EE80-80F0-4A0E-BBE8-F8DBC1A75D67}" type="datetime1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5E5A-0672-490D-B155-C9086E2598E0}" type="datetime1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DB89-818E-4286-A9F5-4C455B7FB62E}" type="datetime1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FD4-2E68-4E48-9C0E-1016D4248D9D}" type="datetime1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E8FF-7EB8-4AF3-9888-FB136EB7567A}" type="datetime1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E78D-7B89-4793-A327-DA7DA26E4782}" type="datetime1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DD1A-1A1F-443C-AFB4-0D8C6ABDC792}" type="datetime1">
              <a:rPr lang="en-US" smtClean="0"/>
              <a:pPr/>
              <a:t>09/Jul/2015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250" y="6457250"/>
            <a:ext cx="880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FBF37-7679-4380-A000-B704E425B0A2}" type="datetime1">
              <a:rPr lang="en-US" smtClean="0"/>
              <a:pPr/>
              <a:t>09/Jul/2015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7850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0" y="64572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496D-6FDE-4A2D-AAC3-BB07E01DA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 Sheet </a:t>
            </a:r>
            <a:endParaRPr lang="en-IN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1277969"/>
              </p:ext>
            </p:extLst>
          </p:nvPr>
        </p:nvGraphicFramePr>
        <p:xfrm>
          <a:off x="152400" y="1066800"/>
          <a:ext cx="8763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7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8969</TotalTime>
  <Words>49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Balance Sheet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compounding</dc:title>
  <dc:creator>Praveen Reddy</dc:creator>
  <cp:lastModifiedBy>IndusWealth .com</cp:lastModifiedBy>
  <cp:revision>497</cp:revision>
  <dcterms:created xsi:type="dcterms:W3CDTF">2014-03-31T10:21:50Z</dcterms:created>
  <dcterms:modified xsi:type="dcterms:W3CDTF">2015-07-09T04:54:42Z</dcterms:modified>
</cp:coreProperties>
</file>